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47"/>
  </p:handoutMasterIdLst>
  <p:sldIdLst>
    <p:sldId id="256" r:id="rId2"/>
    <p:sldId id="257" r:id="rId3"/>
    <p:sldId id="258" r:id="rId4"/>
    <p:sldId id="30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7762FC-F146-4AC7-8156-6A8B2CC5DFC5}" type="datetimeFigureOut">
              <a:rPr lang="en-US" smtClean="0"/>
              <a:pPr/>
              <a:t>7/21/2009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852EB3-6988-4B8E-B74A-07BA9847C76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3DB6064-FA6F-424F-9FAA-65516356D1B7}" type="datetimeFigureOut">
              <a:rPr lang="en-US" smtClean="0"/>
              <a:pPr/>
              <a:t>7/21/2009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117F-182E-4B5E-AE30-C670E580E68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DB6064-FA6F-424F-9FAA-65516356D1B7}" type="datetimeFigureOut">
              <a:rPr lang="en-US" smtClean="0"/>
              <a:pPr/>
              <a:t>7/21/2009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117F-182E-4B5E-AE30-C670E580E6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DB6064-FA6F-424F-9FAA-65516356D1B7}" type="datetimeFigureOut">
              <a:rPr lang="en-US" smtClean="0"/>
              <a:pPr/>
              <a:t>7/21/2009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8DE117F-182E-4B5E-AE30-C670E580E6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DB6064-FA6F-424F-9FAA-65516356D1B7}" type="datetimeFigureOut">
              <a:rPr lang="en-US" smtClean="0"/>
              <a:pPr/>
              <a:t>7/21/2009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117F-182E-4B5E-AE30-C670E580E6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DB6064-FA6F-424F-9FAA-65516356D1B7}" type="datetimeFigureOut">
              <a:rPr lang="en-US" smtClean="0"/>
              <a:pPr/>
              <a:t>7/21/2009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E117F-182E-4B5E-AE30-C670E580E68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DB6064-FA6F-424F-9FAA-65516356D1B7}" type="datetimeFigureOut">
              <a:rPr lang="en-US" smtClean="0"/>
              <a:pPr/>
              <a:t>7/21/2009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E117F-182E-4B5E-AE30-C670E580E6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DB6064-FA6F-424F-9FAA-65516356D1B7}" type="datetimeFigureOut">
              <a:rPr lang="en-US" smtClean="0"/>
              <a:pPr/>
              <a:t>7/21/2009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DE117F-182E-4B5E-AE30-C670E580E6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DB6064-FA6F-424F-9FAA-65516356D1B7}" type="datetimeFigureOut">
              <a:rPr lang="en-US" smtClean="0"/>
              <a:pPr/>
              <a:t>7/21/2009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DE117F-182E-4B5E-AE30-C670E580E6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B6064-FA6F-424F-9FAA-65516356D1B7}" type="datetimeFigureOut">
              <a:rPr lang="en-US" smtClean="0"/>
              <a:pPr/>
              <a:t>7/21/2009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DE117F-182E-4B5E-AE30-C670E580E6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DB6064-FA6F-424F-9FAA-65516356D1B7}" type="datetimeFigureOut">
              <a:rPr lang="en-US" smtClean="0"/>
              <a:pPr/>
              <a:t>7/21/2009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E117F-182E-4B5E-AE30-C670E580E68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3DB6064-FA6F-424F-9FAA-65516356D1B7}" type="datetimeFigureOut">
              <a:rPr lang="en-US" smtClean="0"/>
              <a:pPr/>
              <a:t>7/21/2009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8DE117F-182E-4B5E-AE30-C670E580E6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3DB6064-FA6F-424F-9FAA-65516356D1B7}" type="datetimeFigureOut">
              <a:rPr lang="en-US" smtClean="0"/>
              <a:pPr/>
              <a:t>7/21/2009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8DE117F-182E-4B5E-AE30-C670E580E6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6.xml"/><Relationship Id="rId18" Type="http://schemas.openxmlformats.org/officeDocument/2006/relationships/slide" Target="slide36.xml"/><Relationship Id="rId3" Type="http://schemas.openxmlformats.org/officeDocument/2006/relationships/slide" Target="slide6.xml"/><Relationship Id="rId21" Type="http://schemas.openxmlformats.org/officeDocument/2006/relationships/slide" Target="slide42.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32.xml"/><Relationship Id="rId2" Type="http://schemas.openxmlformats.org/officeDocument/2006/relationships/slide" Target="slide5.xml"/><Relationship Id="rId16" Type="http://schemas.openxmlformats.org/officeDocument/2006/relationships/slide" Target="slide30.xml"/><Relationship Id="rId20"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0.xml"/><Relationship Id="rId5" Type="http://schemas.openxmlformats.org/officeDocument/2006/relationships/slide" Target="slide8.xml"/><Relationship Id="rId15" Type="http://schemas.openxmlformats.org/officeDocument/2006/relationships/slide" Target="slide28.xml"/><Relationship Id="rId10" Type="http://schemas.openxmlformats.org/officeDocument/2006/relationships/slide" Target="slide18.xml"/><Relationship Id="rId19" Type="http://schemas.openxmlformats.org/officeDocument/2006/relationships/slide" Target="slide44.xml"/><Relationship Id="rId4" Type="http://schemas.openxmlformats.org/officeDocument/2006/relationships/slide" Target="slide14.xml"/><Relationship Id="rId9" Type="http://schemas.openxmlformats.org/officeDocument/2006/relationships/slide" Target="slide24.xml"/><Relationship Id="rId14" Type="http://schemas.openxmlformats.org/officeDocument/2006/relationships/slide" Target="slide34.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003.jpg"/>
          <p:cNvPicPr>
            <a:picLocks noChangeAspect="1"/>
          </p:cNvPicPr>
          <p:nvPr/>
        </p:nvPicPr>
        <p:blipFill>
          <a:blip r:embed="rId2" cstate="print"/>
          <a:stretch>
            <a:fillRect/>
          </a:stretch>
        </p:blipFill>
        <p:spPr>
          <a:xfrm>
            <a:off x="0" y="0"/>
            <a:ext cx="4571999" cy="3505200"/>
          </a:xfrm>
          <a:prstGeom prst="rect">
            <a:avLst/>
          </a:prstGeom>
        </p:spPr>
      </p:pic>
      <p:pic>
        <p:nvPicPr>
          <p:cNvPr id="9" name="Picture 8" descr="Picture 011.jpg"/>
          <p:cNvPicPr>
            <a:picLocks noChangeAspect="1"/>
          </p:cNvPicPr>
          <p:nvPr/>
        </p:nvPicPr>
        <p:blipFill>
          <a:blip r:embed="rId3" cstate="print"/>
          <a:stretch>
            <a:fillRect/>
          </a:stretch>
        </p:blipFill>
        <p:spPr>
          <a:xfrm>
            <a:off x="0" y="3505200"/>
            <a:ext cx="4648200" cy="3352800"/>
          </a:xfrm>
          <a:prstGeom prst="rect">
            <a:avLst/>
          </a:prstGeom>
        </p:spPr>
      </p:pic>
      <p:pic>
        <p:nvPicPr>
          <p:cNvPr id="6" name="Picture 5" descr="Picture 013.jpg"/>
          <p:cNvPicPr>
            <a:picLocks noChangeAspect="1"/>
          </p:cNvPicPr>
          <p:nvPr/>
        </p:nvPicPr>
        <p:blipFill>
          <a:blip r:embed="rId4" cstate="print"/>
          <a:stretch>
            <a:fillRect/>
          </a:stretch>
        </p:blipFill>
        <p:spPr>
          <a:xfrm>
            <a:off x="4572000" y="3290047"/>
            <a:ext cx="4572000" cy="3567953"/>
          </a:xfrm>
          <a:prstGeom prst="rect">
            <a:avLst/>
          </a:prstGeom>
        </p:spPr>
      </p:pic>
      <p:pic>
        <p:nvPicPr>
          <p:cNvPr id="4" name="Picture 3" descr="Picture 006.jpg"/>
          <p:cNvPicPr>
            <a:picLocks noChangeAspect="1"/>
          </p:cNvPicPr>
          <p:nvPr/>
        </p:nvPicPr>
        <p:blipFill>
          <a:blip r:embed="rId5" cstate="print"/>
          <a:stretch>
            <a:fillRect/>
          </a:stretch>
        </p:blipFill>
        <p:spPr>
          <a:xfrm>
            <a:off x="5410201" y="0"/>
            <a:ext cx="3733799" cy="3276600"/>
          </a:xfrm>
          <a:prstGeom prst="rect">
            <a:avLst/>
          </a:prstGeom>
        </p:spPr>
      </p:pic>
      <p:sp>
        <p:nvSpPr>
          <p:cNvPr id="5" name="Title 4"/>
          <p:cNvSpPr>
            <a:spLocks noGrp="1"/>
          </p:cNvSpPr>
          <p:nvPr>
            <p:ph type="ctrTitle"/>
          </p:nvPr>
        </p:nvSpPr>
        <p:spPr>
          <a:xfrm>
            <a:off x="533400" y="1676400"/>
            <a:ext cx="8077200" cy="1673352"/>
          </a:xfrm>
        </p:spPr>
        <p:txBody>
          <a:bodyPr>
            <a:normAutofit fontScale="90000"/>
          </a:bodyPr>
          <a:lstStyle/>
          <a:p>
            <a:pPr algn="ctr"/>
            <a:r>
              <a:rPr lang="en-US" dirty="0" smtClean="0"/>
              <a:t/>
            </a:r>
            <a:br>
              <a:rPr lang="en-US" dirty="0" smtClean="0"/>
            </a:br>
            <a:r>
              <a:rPr lang="en-US" dirty="0" smtClean="0">
                <a:solidFill>
                  <a:srgbClr val="FF0000"/>
                </a:solidFill>
              </a:rPr>
              <a:t>Are You Living A </a:t>
            </a:r>
            <a:br>
              <a:rPr lang="en-US" dirty="0" smtClean="0">
                <a:solidFill>
                  <a:srgbClr val="FF0000"/>
                </a:solidFill>
              </a:rPr>
            </a:br>
            <a:r>
              <a:rPr lang="en-US" dirty="0" smtClean="0">
                <a:solidFill>
                  <a:srgbClr val="FF0000"/>
                </a:solidFill>
              </a:rPr>
              <a:t>Healthy Lifestyle?</a:t>
            </a:r>
            <a:r>
              <a:rPr lang="en-US" dirty="0" smtClean="0"/>
              <a:t/>
            </a:r>
            <a:br>
              <a:rPr lang="en-US" dirty="0" smtClean="0"/>
            </a:br>
            <a:r>
              <a:rPr lang="en-US" dirty="0" smtClean="0"/>
              <a:t/>
            </a:r>
            <a:br>
              <a:rPr lang="en-US" dirty="0" smtClean="0"/>
            </a:br>
            <a:r>
              <a:rPr lang="en-US" sz="2800" dirty="0" smtClean="0"/>
              <a:t>Created by:</a:t>
            </a:r>
            <a:br>
              <a:rPr lang="en-US" sz="2800" dirty="0" smtClean="0"/>
            </a:br>
            <a:r>
              <a:rPr lang="en-US" sz="2800" dirty="0" smtClean="0"/>
              <a:t>Natalie Cates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pPr algn="ctr">
              <a:buNone/>
            </a:pPr>
            <a:r>
              <a:rPr lang="en-US" b="1" dirty="0" smtClean="0"/>
              <a:t>What is the daily recommended amount of physical activity?</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3" action="ppaction://hlinksldjump"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3</a:t>
            </a:r>
            <a:endParaRPr lang="en-US" dirty="0"/>
          </a:p>
        </p:txBody>
      </p:sp>
      <p:sp>
        <p:nvSpPr>
          <p:cNvPr id="3" name="Content Placeholder 2"/>
          <p:cNvSpPr>
            <a:spLocks noGrp="1"/>
          </p:cNvSpPr>
          <p:nvPr>
            <p:ph idx="1"/>
          </p:nvPr>
        </p:nvSpPr>
        <p:spPr/>
        <p:txBody>
          <a:bodyPr/>
          <a:lstStyle/>
          <a:p>
            <a:pPr algn="ctr">
              <a:buNone/>
            </a:pPr>
            <a:r>
              <a:rPr lang="en-US" b="1" dirty="0" smtClean="0"/>
              <a:t>one hour</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pPr algn="ctr">
              <a:buNone/>
            </a:pPr>
            <a:r>
              <a:rPr lang="en-US" b="1" dirty="0" smtClean="0"/>
              <a:t>What are the two components of healthy living?</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3" action="ppaction://hlinksldjump"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4</a:t>
            </a:r>
            <a:endParaRPr lang="en-US" dirty="0"/>
          </a:p>
        </p:txBody>
      </p:sp>
      <p:sp>
        <p:nvSpPr>
          <p:cNvPr id="3" name="Content Placeholder 2"/>
          <p:cNvSpPr>
            <a:spLocks noGrp="1"/>
          </p:cNvSpPr>
          <p:nvPr>
            <p:ph idx="1"/>
          </p:nvPr>
        </p:nvSpPr>
        <p:spPr/>
        <p:txBody>
          <a:bodyPr/>
          <a:lstStyle/>
          <a:p>
            <a:pPr algn="ctr">
              <a:buNone/>
            </a:pPr>
            <a:r>
              <a:rPr lang="en-US" b="1" dirty="0" smtClean="0"/>
              <a:t>balanced diet and regular exercise</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pPr algn="ctr">
              <a:buNone/>
            </a:pPr>
            <a:r>
              <a:rPr lang="en-US" b="1" dirty="0" smtClean="0"/>
              <a:t>At your age, how much milk should you drink each day?</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5</a:t>
            </a:r>
            <a:endParaRPr lang="en-US" dirty="0"/>
          </a:p>
        </p:txBody>
      </p:sp>
      <p:sp>
        <p:nvSpPr>
          <p:cNvPr id="3" name="Content Placeholder 2"/>
          <p:cNvSpPr>
            <a:spLocks noGrp="1"/>
          </p:cNvSpPr>
          <p:nvPr>
            <p:ph idx="1"/>
          </p:nvPr>
        </p:nvSpPr>
        <p:spPr/>
        <p:txBody>
          <a:bodyPr/>
          <a:lstStyle/>
          <a:p>
            <a:pPr algn="ctr">
              <a:buNone/>
            </a:pPr>
            <a:r>
              <a:rPr lang="en-US" b="1" dirty="0" smtClean="0"/>
              <a:t>three cups</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pPr algn="ctr">
              <a:buNone/>
            </a:pPr>
            <a:r>
              <a:rPr lang="en-US" b="1" dirty="0" smtClean="0"/>
              <a:t>Which type of fat is considered “bad” fat?</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6</a:t>
            </a:r>
            <a:endParaRPr lang="en-US" dirty="0"/>
          </a:p>
        </p:txBody>
      </p:sp>
      <p:sp>
        <p:nvSpPr>
          <p:cNvPr id="3" name="Content Placeholder 2"/>
          <p:cNvSpPr>
            <a:spLocks noGrp="1"/>
          </p:cNvSpPr>
          <p:nvPr>
            <p:ph idx="1"/>
          </p:nvPr>
        </p:nvSpPr>
        <p:spPr/>
        <p:txBody>
          <a:bodyPr/>
          <a:lstStyle/>
          <a:p>
            <a:pPr algn="ctr">
              <a:buNone/>
            </a:pPr>
            <a:r>
              <a:rPr lang="en-US" b="1" dirty="0" smtClean="0"/>
              <a:t>saturated fat</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lstStyle/>
          <a:p>
            <a:pPr algn="ctr">
              <a:buNone/>
            </a:pPr>
            <a:r>
              <a:rPr lang="en-US" b="1" dirty="0" smtClean="0"/>
              <a:t>How many vegetables should you eat each day?</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7</a:t>
            </a:r>
            <a:endParaRPr lang="en-US" dirty="0"/>
          </a:p>
        </p:txBody>
      </p:sp>
      <p:sp>
        <p:nvSpPr>
          <p:cNvPr id="3" name="Content Placeholder 2"/>
          <p:cNvSpPr>
            <a:spLocks noGrp="1"/>
          </p:cNvSpPr>
          <p:nvPr>
            <p:ph idx="1"/>
          </p:nvPr>
        </p:nvSpPr>
        <p:spPr/>
        <p:txBody>
          <a:bodyPr/>
          <a:lstStyle/>
          <a:p>
            <a:pPr algn="ctr">
              <a:buNone/>
            </a:pPr>
            <a:r>
              <a:rPr lang="en-US" b="1" dirty="0" smtClean="0"/>
              <a:t>2.5 cups</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normAutofit fontScale="62500" lnSpcReduction="20000"/>
          </a:bodyPr>
          <a:lstStyle/>
          <a:p>
            <a:r>
              <a:rPr lang="en-US" dirty="0"/>
              <a:t>Grade 5 Standard 4 - Health: The student will understand the relationship of </a:t>
            </a:r>
            <a:r>
              <a:rPr lang="en-US" dirty="0" smtClean="0"/>
              <a:t>physical activity </a:t>
            </a:r>
            <a:r>
              <a:rPr lang="en-US" dirty="0"/>
              <a:t>and rest to healthy living.</a:t>
            </a:r>
            <a:br>
              <a:rPr lang="en-US" dirty="0"/>
            </a:br>
            <a:r>
              <a:rPr lang="en-US" dirty="0"/>
              <a:t/>
            </a:r>
            <a:br>
              <a:rPr lang="en-US" dirty="0"/>
            </a:br>
            <a:r>
              <a:rPr lang="en-US" dirty="0"/>
              <a:t>4.1 explain the importance of participation in the recommended one hour of</a:t>
            </a:r>
            <a:br>
              <a:rPr lang="en-US" dirty="0"/>
            </a:br>
            <a:r>
              <a:rPr lang="en-US" dirty="0"/>
              <a:t>daily physical activity;</a:t>
            </a:r>
            <a:br>
              <a:rPr lang="en-US" dirty="0"/>
            </a:br>
            <a:r>
              <a:rPr lang="en-US" dirty="0"/>
              <a:t/>
            </a:r>
            <a:br>
              <a:rPr lang="en-US" dirty="0"/>
            </a:br>
            <a:r>
              <a:rPr lang="en-US" dirty="0"/>
              <a:t>4.2 identify personal physical activity goals needed to achieve overall</a:t>
            </a:r>
            <a:br>
              <a:rPr lang="en-US" dirty="0"/>
            </a:br>
            <a:r>
              <a:rPr lang="en-US" dirty="0"/>
              <a:t>wellness</a:t>
            </a:r>
            <a:r>
              <a:rPr lang="en-US" dirty="0" smtClean="0"/>
              <a:t>;</a:t>
            </a:r>
          </a:p>
          <a:p>
            <a:pPr>
              <a:buNone/>
            </a:pPr>
            <a:endParaRPr lang="en-US" dirty="0" smtClean="0"/>
          </a:p>
          <a:p>
            <a:r>
              <a:rPr lang="en-US" dirty="0" smtClean="0"/>
              <a:t>Grade </a:t>
            </a:r>
            <a:r>
              <a:rPr lang="en-US" dirty="0"/>
              <a:t>5 Standard 5 - </a:t>
            </a:r>
            <a:r>
              <a:rPr lang="en-US" dirty="0" smtClean="0"/>
              <a:t>Nutrition: </a:t>
            </a:r>
            <a:r>
              <a:rPr lang="en-US" dirty="0"/>
              <a:t>The student will understand the relationship of nutrition </a:t>
            </a:r>
            <a:r>
              <a:rPr lang="en-US" dirty="0" smtClean="0"/>
              <a:t>to healthy </a:t>
            </a:r>
            <a:r>
              <a:rPr lang="en-US" dirty="0"/>
              <a:t>living.</a:t>
            </a:r>
            <a:br>
              <a:rPr lang="en-US" dirty="0"/>
            </a:br>
            <a:r>
              <a:rPr lang="en-US" dirty="0"/>
              <a:t/>
            </a:r>
            <a:br>
              <a:rPr lang="en-US" dirty="0"/>
            </a:br>
            <a:r>
              <a:rPr lang="en-US" dirty="0"/>
              <a:t>5.1 use the “My Pyramid” as a guide for choosing a variety of foods</a:t>
            </a:r>
            <a:br>
              <a:rPr lang="en-US" dirty="0"/>
            </a:br>
            <a:r>
              <a:rPr lang="en-US" dirty="0"/>
              <a:t>necessary for good health;</a:t>
            </a:r>
            <a:br>
              <a:rPr lang="en-US" dirty="0"/>
            </a:br>
            <a:r>
              <a:rPr lang="en-US" dirty="0"/>
              <a:t/>
            </a:r>
            <a:br>
              <a:rPr lang="en-US" dirty="0"/>
            </a:br>
            <a:r>
              <a:rPr lang="en-US" dirty="0"/>
              <a:t>5.2 explain how personal health and body composition is influenced by</a:t>
            </a:r>
            <a:br>
              <a:rPr lang="en-US" dirty="0"/>
            </a:br>
            <a:r>
              <a:rPr lang="en-US" dirty="0"/>
              <a:t>balancing diet and physical exercise.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lstStyle/>
          <a:p>
            <a:pPr algn="ctr">
              <a:buNone/>
            </a:pPr>
            <a:r>
              <a:rPr lang="en-US" b="1" dirty="0" smtClean="0"/>
              <a:t>Define physical activity.</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8</a:t>
            </a:r>
            <a:endParaRPr lang="en-US" dirty="0"/>
          </a:p>
        </p:txBody>
      </p:sp>
      <p:sp>
        <p:nvSpPr>
          <p:cNvPr id="3" name="Content Placeholder 2"/>
          <p:cNvSpPr>
            <a:spLocks noGrp="1"/>
          </p:cNvSpPr>
          <p:nvPr>
            <p:ph idx="1"/>
          </p:nvPr>
        </p:nvSpPr>
        <p:spPr/>
        <p:txBody>
          <a:bodyPr/>
          <a:lstStyle/>
          <a:p>
            <a:pPr algn="ctr">
              <a:buNone/>
            </a:pPr>
            <a:r>
              <a:rPr lang="en-US" b="1" dirty="0" smtClean="0"/>
              <a:t>any activity that makes your body work harder than normal</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a:xfrm>
            <a:off x="304800" y="1600200"/>
            <a:ext cx="8229600" cy="4625609"/>
          </a:xfrm>
        </p:spPr>
        <p:txBody>
          <a:bodyPr/>
          <a:lstStyle/>
          <a:p>
            <a:pPr algn="ctr">
              <a:buNone/>
            </a:pPr>
            <a:r>
              <a:rPr lang="en-US" b="1" dirty="0" smtClean="0"/>
              <a:t>About how many hours of sleep do you need each night?</a:t>
            </a:r>
          </a:p>
          <a:p>
            <a:pPr algn="ctr">
              <a:buNone/>
            </a:pP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9</a:t>
            </a:r>
            <a:endParaRPr lang="en-US" dirty="0"/>
          </a:p>
        </p:txBody>
      </p:sp>
      <p:sp>
        <p:nvSpPr>
          <p:cNvPr id="3" name="Content Placeholder 2"/>
          <p:cNvSpPr>
            <a:spLocks noGrp="1"/>
          </p:cNvSpPr>
          <p:nvPr>
            <p:ph idx="1"/>
          </p:nvPr>
        </p:nvSpPr>
        <p:spPr/>
        <p:txBody>
          <a:bodyPr/>
          <a:lstStyle/>
          <a:p>
            <a:pPr algn="ctr">
              <a:buNone/>
            </a:pPr>
            <a:r>
              <a:rPr lang="en-US" b="1" dirty="0" smtClean="0"/>
              <a:t>8 hours</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a:t>
            </a:r>
            <a:endParaRPr lang="en-US" dirty="0"/>
          </a:p>
        </p:txBody>
      </p:sp>
      <p:sp>
        <p:nvSpPr>
          <p:cNvPr id="3" name="Content Placeholder 2"/>
          <p:cNvSpPr>
            <a:spLocks noGrp="1"/>
          </p:cNvSpPr>
          <p:nvPr>
            <p:ph idx="1"/>
          </p:nvPr>
        </p:nvSpPr>
        <p:spPr/>
        <p:txBody>
          <a:bodyPr/>
          <a:lstStyle/>
          <a:p>
            <a:pPr algn="ctr">
              <a:buNone/>
            </a:pPr>
            <a:r>
              <a:rPr lang="en-US" b="1" dirty="0" smtClean="0"/>
              <a:t>How many of your ounces of WHOLE grains should you eat every day?</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10</a:t>
            </a:r>
            <a:endParaRPr lang="en-US" dirty="0"/>
          </a:p>
        </p:txBody>
      </p:sp>
      <p:sp>
        <p:nvSpPr>
          <p:cNvPr id="3" name="Content Placeholder 2"/>
          <p:cNvSpPr>
            <a:spLocks noGrp="1"/>
          </p:cNvSpPr>
          <p:nvPr>
            <p:ph idx="1"/>
          </p:nvPr>
        </p:nvSpPr>
        <p:spPr/>
        <p:txBody>
          <a:bodyPr/>
          <a:lstStyle/>
          <a:p>
            <a:pPr algn="ctr">
              <a:buNone/>
            </a:pPr>
            <a:r>
              <a:rPr lang="en-US" b="1" dirty="0" smtClean="0"/>
              <a:t>three ounces</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11</a:t>
            </a:r>
            <a:endParaRPr lang="en-US" dirty="0"/>
          </a:p>
        </p:txBody>
      </p:sp>
      <p:sp>
        <p:nvSpPr>
          <p:cNvPr id="3" name="Content Placeholder 2"/>
          <p:cNvSpPr>
            <a:spLocks noGrp="1"/>
          </p:cNvSpPr>
          <p:nvPr>
            <p:ph idx="1"/>
          </p:nvPr>
        </p:nvSpPr>
        <p:spPr/>
        <p:txBody>
          <a:bodyPr/>
          <a:lstStyle/>
          <a:p>
            <a:pPr algn="ctr">
              <a:buNone/>
            </a:pPr>
            <a:r>
              <a:rPr lang="en-US" b="1" dirty="0" smtClean="0"/>
              <a:t>Meats and beans are both sources of ______.</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11</a:t>
            </a:r>
            <a:endParaRPr lang="en-US" dirty="0"/>
          </a:p>
        </p:txBody>
      </p:sp>
      <p:sp>
        <p:nvSpPr>
          <p:cNvPr id="3" name="Content Placeholder 2"/>
          <p:cNvSpPr>
            <a:spLocks noGrp="1"/>
          </p:cNvSpPr>
          <p:nvPr>
            <p:ph idx="1"/>
          </p:nvPr>
        </p:nvSpPr>
        <p:spPr/>
        <p:txBody>
          <a:bodyPr/>
          <a:lstStyle/>
          <a:p>
            <a:pPr algn="ctr">
              <a:buNone/>
            </a:pPr>
            <a:r>
              <a:rPr lang="en-US" b="1" dirty="0" smtClean="0"/>
              <a:t>protein</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12</a:t>
            </a:r>
            <a:endParaRPr lang="en-US" dirty="0"/>
          </a:p>
        </p:txBody>
      </p:sp>
      <p:sp>
        <p:nvSpPr>
          <p:cNvPr id="3" name="Content Placeholder 2"/>
          <p:cNvSpPr>
            <a:spLocks noGrp="1"/>
          </p:cNvSpPr>
          <p:nvPr>
            <p:ph idx="1"/>
          </p:nvPr>
        </p:nvSpPr>
        <p:spPr/>
        <p:txBody>
          <a:bodyPr/>
          <a:lstStyle/>
          <a:p>
            <a:pPr algn="ctr">
              <a:buNone/>
            </a:pPr>
            <a:r>
              <a:rPr lang="en-US" b="1" dirty="0" smtClean="0"/>
              <a:t>In what food group does this food belong?</a:t>
            </a:r>
          </a:p>
          <a:p>
            <a:pPr algn="ctr">
              <a:buNone/>
            </a:pP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icture 004.jpg"/>
          <p:cNvPicPr>
            <a:picLocks noChangeAspect="1"/>
          </p:cNvPicPr>
          <p:nvPr/>
        </p:nvPicPr>
        <p:blipFill>
          <a:blip r:embed="rId3" cstate="print"/>
          <a:stretch>
            <a:fillRect/>
          </a:stretch>
        </p:blipFill>
        <p:spPr>
          <a:xfrm>
            <a:off x="2209800" y="2971800"/>
            <a:ext cx="4572000" cy="257735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12</a:t>
            </a:r>
            <a:endParaRPr lang="en-US" dirty="0"/>
          </a:p>
        </p:txBody>
      </p:sp>
      <p:sp>
        <p:nvSpPr>
          <p:cNvPr id="3" name="Content Placeholder 2"/>
          <p:cNvSpPr>
            <a:spLocks noGrp="1"/>
          </p:cNvSpPr>
          <p:nvPr>
            <p:ph idx="1"/>
          </p:nvPr>
        </p:nvSpPr>
        <p:spPr/>
        <p:txBody>
          <a:bodyPr/>
          <a:lstStyle/>
          <a:p>
            <a:pPr algn="ctr">
              <a:buNone/>
            </a:pPr>
            <a:r>
              <a:rPr lang="en-US" b="1" dirty="0" smtClean="0"/>
              <a:t>fruit</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Directions</a:t>
            </a:r>
            <a:endParaRPr lang="en-US" dirty="0"/>
          </a:p>
        </p:txBody>
      </p:sp>
      <p:sp>
        <p:nvSpPr>
          <p:cNvPr id="3" name="Content Placeholder 2"/>
          <p:cNvSpPr>
            <a:spLocks noGrp="1"/>
          </p:cNvSpPr>
          <p:nvPr>
            <p:ph idx="1"/>
          </p:nvPr>
        </p:nvSpPr>
        <p:spPr/>
        <p:txBody>
          <a:bodyPr>
            <a:normAutofit fontScale="92500" lnSpcReduction="20000"/>
          </a:bodyPr>
          <a:lstStyle/>
          <a:p>
            <a:pPr algn="just">
              <a:buNone/>
            </a:pPr>
            <a:r>
              <a:rPr lang="en-US" sz="2400" dirty="0" smtClean="0"/>
              <a:t>This game is similar to Jeopardy.  Each student will get a “clicker” – a device that allows you to signal if you know an answer – if you know an answer to a question, press the button on the top of your clicker and you will get a chance to answer.  To see if you got the right answer, click the right arrow button at the bottom of the screen.  If you answer correctly, you get those points and will get to choose the next question.  To go back to the game board from the answer slide, click the right arrow button.  To go back to the question from the answer slide, click the left arrow button.  To print your score card, hit the “Esc” button to exit the slide show, find the score card slide, click “file” and then “print” – select “current slide” before clicking “</a:t>
            </a:r>
            <a:r>
              <a:rPr lang="en-US" sz="2400" dirty="0" smtClean="0"/>
              <a:t>print</a:t>
            </a:r>
            <a:r>
              <a:rPr lang="en-US" sz="2400" smtClean="0"/>
              <a:t>” again.  </a:t>
            </a:r>
            <a:r>
              <a:rPr lang="en-US" sz="2400" dirty="0" smtClean="0"/>
              <a:t>Write down any points you receive for answering correctly.  Some questions are worth more points than others, so be sure to pay attention to that!  At the end, the student with the most points wins.  We will play more than once!</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13</a:t>
            </a:r>
            <a:endParaRPr lang="en-US" dirty="0"/>
          </a:p>
        </p:txBody>
      </p:sp>
      <p:sp>
        <p:nvSpPr>
          <p:cNvPr id="3" name="Content Placeholder 2"/>
          <p:cNvSpPr>
            <a:spLocks noGrp="1"/>
          </p:cNvSpPr>
          <p:nvPr>
            <p:ph idx="1"/>
          </p:nvPr>
        </p:nvSpPr>
        <p:spPr/>
        <p:txBody>
          <a:bodyPr/>
          <a:lstStyle/>
          <a:p>
            <a:pPr algn="ctr">
              <a:buNone/>
            </a:pPr>
            <a:r>
              <a:rPr lang="en-US" b="1" dirty="0" smtClean="0"/>
              <a:t>Participating in _________ is a good way to stay in shape and get exercise.</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13</a:t>
            </a:r>
            <a:endParaRPr lang="en-US" dirty="0"/>
          </a:p>
        </p:txBody>
      </p:sp>
      <p:sp>
        <p:nvSpPr>
          <p:cNvPr id="3" name="Content Placeholder 2"/>
          <p:cNvSpPr>
            <a:spLocks noGrp="1"/>
          </p:cNvSpPr>
          <p:nvPr>
            <p:ph idx="1"/>
          </p:nvPr>
        </p:nvSpPr>
        <p:spPr/>
        <p:txBody>
          <a:bodyPr/>
          <a:lstStyle/>
          <a:p>
            <a:pPr algn="ctr">
              <a:buNone/>
            </a:pPr>
            <a:r>
              <a:rPr lang="en-US" b="1" dirty="0" smtClean="0"/>
              <a:t>sports</a:t>
            </a:r>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14</a:t>
            </a:r>
            <a:endParaRPr lang="en-US" dirty="0"/>
          </a:p>
        </p:txBody>
      </p:sp>
      <p:sp>
        <p:nvSpPr>
          <p:cNvPr id="3" name="Content Placeholder 2"/>
          <p:cNvSpPr>
            <a:spLocks noGrp="1"/>
          </p:cNvSpPr>
          <p:nvPr>
            <p:ph idx="1"/>
          </p:nvPr>
        </p:nvSpPr>
        <p:spPr/>
        <p:txBody>
          <a:bodyPr/>
          <a:lstStyle/>
          <a:p>
            <a:pPr algn="ctr">
              <a:buNone/>
            </a:pPr>
            <a:r>
              <a:rPr lang="en-US" b="1" dirty="0" smtClean="0"/>
              <a:t>This component in food, _______, helps your digestive track function properly.</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14</a:t>
            </a:r>
            <a:endParaRPr lang="en-US" dirty="0"/>
          </a:p>
        </p:txBody>
      </p:sp>
      <p:sp>
        <p:nvSpPr>
          <p:cNvPr id="3" name="Content Placeholder 2"/>
          <p:cNvSpPr>
            <a:spLocks noGrp="1"/>
          </p:cNvSpPr>
          <p:nvPr>
            <p:ph idx="1"/>
          </p:nvPr>
        </p:nvSpPr>
        <p:spPr/>
        <p:txBody>
          <a:bodyPr/>
          <a:lstStyle/>
          <a:p>
            <a:pPr algn="ctr">
              <a:buNone/>
            </a:pPr>
            <a:r>
              <a:rPr lang="en-US" b="1" dirty="0" smtClean="0"/>
              <a:t>fiber</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15</a:t>
            </a:r>
            <a:endParaRPr lang="en-US" dirty="0"/>
          </a:p>
        </p:txBody>
      </p:sp>
      <p:sp>
        <p:nvSpPr>
          <p:cNvPr id="3" name="Content Placeholder 2"/>
          <p:cNvSpPr>
            <a:spLocks noGrp="1"/>
          </p:cNvSpPr>
          <p:nvPr>
            <p:ph idx="1"/>
          </p:nvPr>
        </p:nvSpPr>
        <p:spPr/>
        <p:txBody>
          <a:bodyPr/>
          <a:lstStyle/>
          <a:p>
            <a:pPr algn="ctr">
              <a:buNone/>
            </a:pPr>
            <a:r>
              <a:rPr lang="en-US" b="1" dirty="0" smtClean="0"/>
              <a:t>How many ounces of meats and proteins do you need each day?</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15</a:t>
            </a:r>
            <a:endParaRPr lang="en-US" dirty="0"/>
          </a:p>
        </p:txBody>
      </p:sp>
      <p:sp>
        <p:nvSpPr>
          <p:cNvPr id="3" name="Content Placeholder 2"/>
          <p:cNvSpPr>
            <a:spLocks noGrp="1"/>
          </p:cNvSpPr>
          <p:nvPr>
            <p:ph idx="1"/>
          </p:nvPr>
        </p:nvSpPr>
        <p:spPr/>
        <p:txBody>
          <a:bodyPr/>
          <a:lstStyle/>
          <a:p>
            <a:pPr algn="ctr">
              <a:buNone/>
            </a:pPr>
            <a:r>
              <a:rPr lang="en-US" b="1" dirty="0" smtClean="0"/>
              <a:t>five</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16</a:t>
            </a:r>
            <a:endParaRPr lang="en-US" dirty="0"/>
          </a:p>
        </p:txBody>
      </p:sp>
      <p:sp>
        <p:nvSpPr>
          <p:cNvPr id="3" name="Content Placeholder 2"/>
          <p:cNvSpPr>
            <a:spLocks noGrp="1"/>
          </p:cNvSpPr>
          <p:nvPr>
            <p:ph idx="1"/>
          </p:nvPr>
        </p:nvSpPr>
        <p:spPr/>
        <p:txBody>
          <a:bodyPr/>
          <a:lstStyle/>
          <a:p>
            <a:pPr algn="ctr">
              <a:buNone/>
            </a:pPr>
            <a:r>
              <a:rPr lang="en-US" b="1" dirty="0" smtClean="0"/>
              <a:t>Breads and pastas are typical examples of ____________.</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16</a:t>
            </a:r>
            <a:endParaRPr lang="en-US" dirty="0"/>
          </a:p>
        </p:txBody>
      </p:sp>
      <p:sp>
        <p:nvSpPr>
          <p:cNvPr id="3" name="Content Placeholder 2"/>
          <p:cNvSpPr>
            <a:spLocks noGrp="1"/>
          </p:cNvSpPr>
          <p:nvPr>
            <p:ph idx="1"/>
          </p:nvPr>
        </p:nvSpPr>
        <p:spPr/>
        <p:txBody>
          <a:bodyPr/>
          <a:lstStyle/>
          <a:p>
            <a:pPr algn="ctr">
              <a:buNone/>
            </a:pPr>
            <a:r>
              <a:rPr lang="en-US" b="1" dirty="0" smtClean="0"/>
              <a:t>carbohydrates</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17</a:t>
            </a:r>
            <a:endParaRPr lang="en-US" dirty="0"/>
          </a:p>
        </p:txBody>
      </p:sp>
      <p:sp>
        <p:nvSpPr>
          <p:cNvPr id="3" name="Content Placeholder 2"/>
          <p:cNvSpPr>
            <a:spLocks noGrp="1"/>
          </p:cNvSpPr>
          <p:nvPr>
            <p:ph idx="1"/>
          </p:nvPr>
        </p:nvSpPr>
        <p:spPr/>
        <p:txBody>
          <a:bodyPr/>
          <a:lstStyle/>
          <a:p>
            <a:pPr algn="ctr">
              <a:buNone/>
            </a:pPr>
            <a:r>
              <a:rPr lang="en-US" b="1" dirty="0" smtClean="0"/>
              <a:t>What is the smallest food group?</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17</a:t>
            </a:r>
            <a:endParaRPr lang="en-US" dirty="0"/>
          </a:p>
        </p:txBody>
      </p:sp>
      <p:sp>
        <p:nvSpPr>
          <p:cNvPr id="3" name="Content Placeholder 2"/>
          <p:cNvSpPr>
            <a:spLocks noGrp="1"/>
          </p:cNvSpPr>
          <p:nvPr>
            <p:ph idx="1"/>
          </p:nvPr>
        </p:nvSpPr>
        <p:spPr/>
        <p:txBody>
          <a:bodyPr/>
          <a:lstStyle/>
          <a:p>
            <a:pPr algn="ctr">
              <a:buNone/>
            </a:pPr>
            <a:r>
              <a:rPr lang="en-US" b="1" dirty="0" smtClean="0"/>
              <a:t>fats/oils</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Score Card</a:t>
            </a:r>
            <a:endParaRPr lang="en-US" dirty="0"/>
          </a:p>
        </p:txBody>
      </p:sp>
      <p:sp>
        <p:nvSpPr>
          <p:cNvPr id="3" name="Content Placeholder 2"/>
          <p:cNvSpPr>
            <a:spLocks noGrp="1"/>
          </p:cNvSpPr>
          <p:nvPr>
            <p:ph idx="1"/>
          </p:nvPr>
        </p:nvSpPr>
        <p:spPr/>
        <p:txBody>
          <a:bodyPr>
            <a:normAutofit/>
          </a:bodyPr>
          <a:lstStyle/>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marL="576072" indent="-457200">
              <a:buFont typeface="+mj-lt"/>
              <a:buAutoNum type="arabicPeriod"/>
            </a:pPr>
            <a:r>
              <a:rPr lang="en-US" sz="2000" dirty="0" smtClean="0"/>
              <a:t>Point Value Received ____</a:t>
            </a:r>
          </a:p>
          <a:p>
            <a:pPr>
              <a:buNone/>
            </a:pP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18</a:t>
            </a:r>
            <a:endParaRPr lang="en-US" dirty="0"/>
          </a:p>
        </p:txBody>
      </p:sp>
      <p:sp>
        <p:nvSpPr>
          <p:cNvPr id="3" name="Content Placeholder 2"/>
          <p:cNvSpPr>
            <a:spLocks noGrp="1"/>
          </p:cNvSpPr>
          <p:nvPr>
            <p:ph idx="1"/>
          </p:nvPr>
        </p:nvSpPr>
        <p:spPr/>
        <p:txBody>
          <a:bodyPr/>
          <a:lstStyle/>
          <a:p>
            <a:pPr algn="ctr">
              <a:buNone/>
            </a:pPr>
            <a:r>
              <a:rPr lang="en-US" b="1" dirty="0" smtClean="0"/>
              <a:t>What playground equipment helps build upper body strength?</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18</a:t>
            </a:r>
            <a:endParaRPr lang="en-US" dirty="0"/>
          </a:p>
        </p:txBody>
      </p:sp>
      <p:sp>
        <p:nvSpPr>
          <p:cNvPr id="3" name="Content Placeholder 2"/>
          <p:cNvSpPr>
            <a:spLocks noGrp="1"/>
          </p:cNvSpPr>
          <p:nvPr>
            <p:ph idx="1"/>
          </p:nvPr>
        </p:nvSpPr>
        <p:spPr/>
        <p:txBody>
          <a:bodyPr/>
          <a:lstStyle/>
          <a:p>
            <a:pPr algn="ctr">
              <a:buNone/>
            </a:pPr>
            <a:r>
              <a:rPr lang="en-US" b="1" dirty="0" smtClean="0"/>
              <a:t>monkey bars</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19</a:t>
            </a:r>
            <a:endParaRPr lang="en-US" dirty="0"/>
          </a:p>
        </p:txBody>
      </p:sp>
      <p:sp>
        <p:nvSpPr>
          <p:cNvPr id="3" name="Content Placeholder 2"/>
          <p:cNvSpPr>
            <a:spLocks noGrp="1"/>
          </p:cNvSpPr>
          <p:nvPr>
            <p:ph idx="1"/>
          </p:nvPr>
        </p:nvSpPr>
        <p:spPr/>
        <p:txBody>
          <a:bodyPr/>
          <a:lstStyle/>
          <a:p>
            <a:pPr algn="ctr">
              <a:buNone/>
            </a:pPr>
            <a:r>
              <a:rPr lang="en-US" b="1" dirty="0" smtClean="0"/>
              <a:t>______________can prevent dehydration.</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19</a:t>
            </a:r>
            <a:endParaRPr lang="en-US" dirty="0"/>
          </a:p>
        </p:txBody>
      </p:sp>
      <p:sp>
        <p:nvSpPr>
          <p:cNvPr id="3" name="Content Placeholder 2"/>
          <p:cNvSpPr>
            <a:spLocks noGrp="1"/>
          </p:cNvSpPr>
          <p:nvPr>
            <p:ph idx="1"/>
          </p:nvPr>
        </p:nvSpPr>
        <p:spPr/>
        <p:txBody>
          <a:bodyPr/>
          <a:lstStyle/>
          <a:p>
            <a:pPr algn="ctr">
              <a:buNone/>
            </a:pPr>
            <a:r>
              <a:rPr lang="en-US" b="1" dirty="0" smtClean="0"/>
              <a:t>drinking plenty of water</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20</a:t>
            </a:r>
            <a:endParaRPr lang="en-US" dirty="0"/>
          </a:p>
        </p:txBody>
      </p:sp>
      <p:sp>
        <p:nvSpPr>
          <p:cNvPr id="3" name="Content Placeholder 2"/>
          <p:cNvSpPr>
            <a:spLocks noGrp="1"/>
          </p:cNvSpPr>
          <p:nvPr>
            <p:ph idx="1"/>
          </p:nvPr>
        </p:nvSpPr>
        <p:spPr/>
        <p:txBody>
          <a:bodyPr/>
          <a:lstStyle/>
          <a:p>
            <a:pPr algn="ctr">
              <a:buNone/>
            </a:pPr>
            <a:r>
              <a:rPr lang="en-US" b="1" dirty="0" smtClean="0"/>
              <a:t>How much fruit should you eat each day?</a:t>
            </a:r>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20</a:t>
            </a:r>
            <a:endParaRPr lang="en-US" dirty="0"/>
          </a:p>
        </p:txBody>
      </p:sp>
      <p:sp>
        <p:nvSpPr>
          <p:cNvPr id="3" name="Content Placeholder 2"/>
          <p:cNvSpPr>
            <a:spLocks noGrp="1"/>
          </p:cNvSpPr>
          <p:nvPr>
            <p:ph idx="1"/>
          </p:nvPr>
        </p:nvSpPr>
        <p:spPr/>
        <p:txBody>
          <a:bodyPr/>
          <a:lstStyle/>
          <a:p>
            <a:pPr algn="ctr">
              <a:buNone/>
            </a:pPr>
            <a:r>
              <a:rPr lang="en-US" b="1" dirty="0" smtClean="0"/>
              <a:t>1.5 cups</a:t>
            </a:r>
            <a:endParaRPr lang="en-US" b="1"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Game Board</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1" name="Action Button: Back or Previous 40">
            <a:hlinkClick r:id="" action="ppaction://hlinkshowjump?jump=previousslide" highlightClick="1"/>
          </p:cNvPr>
          <p:cNvSpPr/>
          <p:nvPr/>
        </p:nvSpPr>
        <p:spPr>
          <a:xfrm>
            <a:off x="14478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ction Button: Forward or Next 41">
            <a:hlinkClick r:id="" action="ppaction://hlinkshowjump?jump=nextslide"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ction Button: Home 42">
            <a:hlinkClick r:id="rId2" action="ppaction://hlinksldjump"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05600" y="9144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Balanced Diet</a:t>
            </a:r>
            <a:endParaRPr lang="en-US" dirty="0"/>
          </a:p>
        </p:txBody>
      </p:sp>
      <p:sp>
        <p:nvSpPr>
          <p:cNvPr id="82" name="Rectangle 81"/>
          <p:cNvSpPr/>
          <p:nvPr/>
        </p:nvSpPr>
        <p:spPr>
          <a:xfrm>
            <a:off x="1219200" y="9144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Nutrition Basics</a:t>
            </a:r>
            <a:endParaRPr lang="en-US" dirty="0"/>
          </a:p>
        </p:txBody>
      </p:sp>
      <p:sp>
        <p:nvSpPr>
          <p:cNvPr id="83" name="Rectangle 82"/>
          <p:cNvSpPr/>
          <p:nvPr/>
        </p:nvSpPr>
        <p:spPr>
          <a:xfrm>
            <a:off x="2590800" y="9144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 </a:t>
            </a:r>
          </a:p>
          <a:p>
            <a:pPr algn="ctr"/>
            <a:r>
              <a:rPr lang="en-US" dirty="0" smtClean="0"/>
              <a:t>Groups</a:t>
            </a:r>
            <a:endParaRPr lang="en-US" dirty="0"/>
          </a:p>
        </p:txBody>
      </p:sp>
      <p:sp>
        <p:nvSpPr>
          <p:cNvPr id="84" name="Rectangle 83"/>
          <p:cNvSpPr/>
          <p:nvPr/>
        </p:nvSpPr>
        <p:spPr>
          <a:xfrm>
            <a:off x="3962400" y="9144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Fitness </a:t>
            </a:r>
          </a:p>
          <a:p>
            <a:pPr algn="ctr"/>
            <a:r>
              <a:rPr lang="en-US" dirty="0" smtClean="0"/>
              <a:t>Facts</a:t>
            </a:r>
            <a:endParaRPr lang="en-US" dirty="0"/>
          </a:p>
        </p:txBody>
      </p:sp>
      <p:sp>
        <p:nvSpPr>
          <p:cNvPr id="85" name="Rectangle 84"/>
          <p:cNvSpPr/>
          <p:nvPr/>
        </p:nvSpPr>
        <p:spPr>
          <a:xfrm>
            <a:off x="1219200" y="1905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705600" y="1905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590800" y="1905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962400" y="1905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34000" y="9144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Healthy Living</a:t>
            </a:r>
            <a:endParaRPr lang="en-US" dirty="0"/>
          </a:p>
        </p:txBody>
      </p:sp>
      <p:sp>
        <p:nvSpPr>
          <p:cNvPr id="90" name="Rectangle 89"/>
          <p:cNvSpPr/>
          <p:nvPr/>
        </p:nvSpPr>
        <p:spPr>
          <a:xfrm>
            <a:off x="1219200" y="28956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705600" y="28956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590800" y="28956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962400" y="28956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334000" y="28956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219200" y="38862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705600" y="38862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590800" y="38862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962400" y="38862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334000" y="38862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219200" y="48768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705600" y="48768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590800" y="48768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962400" y="48768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5334000" y="48768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334000" y="1905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Action Button: Custom 114">
            <a:hlinkClick r:id="rId3" action="ppaction://hlinksldjump" highlightClick="1"/>
          </p:cNvPr>
          <p:cNvSpPr/>
          <p:nvPr/>
        </p:nvSpPr>
        <p:spPr>
          <a:xfrm>
            <a:off x="1219200" y="19050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p>
        </p:txBody>
      </p:sp>
      <p:sp>
        <p:nvSpPr>
          <p:cNvPr id="116" name="Action Button: Custom 115">
            <a:hlinkClick r:id="rId4" action="ppaction://hlinksldjump" highlightClick="1"/>
          </p:cNvPr>
          <p:cNvSpPr/>
          <p:nvPr/>
        </p:nvSpPr>
        <p:spPr>
          <a:xfrm>
            <a:off x="6705600" y="19050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7" name="Action Button: Custom 116">
            <a:hlinkClick r:id="rId5" action="ppaction://hlinksldjump" highlightClick="1"/>
          </p:cNvPr>
          <p:cNvSpPr/>
          <p:nvPr/>
        </p:nvSpPr>
        <p:spPr>
          <a:xfrm>
            <a:off x="2590800" y="19050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r>
              <a:rPr lang="en-US" dirty="0" smtClean="0"/>
              <a:t>00</a:t>
            </a:r>
            <a:endParaRPr lang="en-US" dirty="0"/>
          </a:p>
        </p:txBody>
      </p:sp>
      <p:sp>
        <p:nvSpPr>
          <p:cNvPr id="118" name="Action Button: Custom 117">
            <a:hlinkClick r:id="rId6" action="ppaction://hlinksldjump" highlightClick="1"/>
          </p:cNvPr>
          <p:cNvSpPr/>
          <p:nvPr/>
        </p:nvSpPr>
        <p:spPr>
          <a:xfrm>
            <a:off x="3962400" y="19050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9" name="Action Button: Custom 118">
            <a:hlinkClick r:id="rId7" action="ppaction://hlinksldjump" highlightClick="1"/>
          </p:cNvPr>
          <p:cNvSpPr/>
          <p:nvPr/>
        </p:nvSpPr>
        <p:spPr>
          <a:xfrm>
            <a:off x="5334000" y="19050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20" name="Action Button: Custom 119">
            <a:hlinkClick r:id="rId8" action="ppaction://hlinksldjump" highlightClick="1"/>
          </p:cNvPr>
          <p:cNvSpPr/>
          <p:nvPr/>
        </p:nvSpPr>
        <p:spPr>
          <a:xfrm>
            <a:off x="1219200" y="28956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1" name="Action Button: Custom 120">
            <a:hlinkClick r:id="rId9" action="ppaction://hlinksldjump" highlightClick="1"/>
          </p:cNvPr>
          <p:cNvSpPr/>
          <p:nvPr/>
        </p:nvSpPr>
        <p:spPr>
          <a:xfrm>
            <a:off x="6705600" y="28956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2" name="Action Button: Custom 121">
            <a:hlinkClick r:id="rId10" action="ppaction://hlinksldjump" highlightClick="1"/>
          </p:cNvPr>
          <p:cNvSpPr/>
          <p:nvPr/>
        </p:nvSpPr>
        <p:spPr>
          <a:xfrm>
            <a:off x="2590800" y="28956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3" name="Action Button: Custom 122">
            <a:hlinkClick r:id="rId11" action="ppaction://hlinksldjump" highlightClick="1"/>
          </p:cNvPr>
          <p:cNvSpPr/>
          <p:nvPr/>
        </p:nvSpPr>
        <p:spPr>
          <a:xfrm>
            <a:off x="3962400" y="28956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4" name="Action Button: Custom 123">
            <a:hlinkClick r:id="rId12" action="ppaction://hlinksldjump" highlightClick="1"/>
          </p:cNvPr>
          <p:cNvSpPr/>
          <p:nvPr/>
        </p:nvSpPr>
        <p:spPr>
          <a:xfrm>
            <a:off x="5334000" y="28956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5" name="Action Button: Custom 124">
            <a:hlinkClick r:id="rId13" action="ppaction://hlinksldjump" highlightClick="1"/>
          </p:cNvPr>
          <p:cNvSpPr/>
          <p:nvPr/>
        </p:nvSpPr>
        <p:spPr>
          <a:xfrm>
            <a:off x="1219200" y="38862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6" name="Action Button: Custom 125">
            <a:hlinkClick r:id="rId14" action="ppaction://hlinksldjump" highlightClick="1"/>
          </p:cNvPr>
          <p:cNvSpPr/>
          <p:nvPr/>
        </p:nvSpPr>
        <p:spPr>
          <a:xfrm>
            <a:off x="6705600" y="38862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7" name="Action Button: Custom 126">
            <a:hlinkClick r:id="rId15" action="ppaction://hlinksldjump" highlightClick="1"/>
          </p:cNvPr>
          <p:cNvSpPr/>
          <p:nvPr/>
        </p:nvSpPr>
        <p:spPr>
          <a:xfrm>
            <a:off x="2590800" y="38862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8" name="Action Button: Custom 127">
            <a:hlinkClick r:id="rId16" action="ppaction://hlinksldjump" highlightClick="1"/>
          </p:cNvPr>
          <p:cNvSpPr/>
          <p:nvPr/>
        </p:nvSpPr>
        <p:spPr>
          <a:xfrm>
            <a:off x="3962400" y="38862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9" name="Action Button: Custom 128">
            <a:hlinkClick r:id="rId17" action="ppaction://hlinksldjump" highlightClick="1"/>
          </p:cNvPr>
          <p:cNvSpPr/>
          <p:nvPr/>
        </p:nvSpPr>
        <p:spPr>
          <a:xfrm>
            <a:off x="5334000" y="38862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30" name="Action Button: Custom 129">
            <a:hlinkClick r:id="rId18" action="ppaction://hlinksldjump" highlightClick="1"/>
          </p:cNvPr>
          <p:cNvSpPr/>
          <p:nvPr/>
        </p:nvSpPr>
        <p:spPr>
          <a:xfrm>
            <a:off x="1219200" y="48768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1" name="Action Button: Custom 130">
            <a:hlinkClick r:id="rId19" action="ppaction://hlinksldjump" highlightClick="1"/>
          </p:cNvPr>
          <p:cNvSpPr/>
          <p:nvPr/>
        </p:nvSpPr>
        <p:spPr>
          <a:xfrm>
            <a:off x="6705600" y="48768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2" name="Action Button: Custom 131">
            <a:hlinkClick r:id="rId20" action="ppaction://hlinksldjump" highlightClick="1"/>
          </p:cNvPr>
          <p:cNvSpPr/>
          <p:nvPr/>
        </p:nvSpPr>
        <p:spPr>
          <a:xfrm>
            <a:off x="2590800" y="48768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3" name="Action Button: Custom 132">
            <a:hlinkClick r:id="" action="ppaction://noaction" highlightClick="1"/>
          </p:cNvPr>
          <p:cNvSpPr/>
          <p:nvPr/>
        </p:nvSpPr>
        <p:spPr>
          <a:xfrm>
            <a:off x="3962400" y="48768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4" name="Action Button: Custom 133">
            <a:hlinkClick r:id="rId21" action="ppaction://hlinksldjump" highlightClick="1"/>
          </p:cNvPr>
          <p:cNvSpPr/>
          <p:nvPr/>
        </p:nvSpPr>
        <p:spPr>
          <a:xfrm>
            <a:off x="5334000" y="4876800"/>
            <a:ext cx="1371600" cy="990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algn="ctr">
              <a:buNone/>
            </a:pPr>
            <a:r>
              <a:rPr lang="en-US" b="1" dirty="0" smtClean="0"/>
              <a:t>Define junk food.</a:t>
            </a:r>
            <a:endParaRPr lang="en-US" b="1" dirty="0"/>
          </a:p>
        </p:txBody>
      </p:sp>
      <p:sp>
        <p:nvSpPr>
          <p:cNvPr id="4" name="Action Button: Back or Previous 3">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1</a:t>
            </a:r>
            <a:endParaRPr lang="en-US" dirty="0"/>
          </a:p>
        </p:txBody>
      </p:sp>
      <p:sp>
        <p:nvSpPr>
          <p:cNvPr id="3" name="Content Placeholder 2"/>
          <p:cNvSpPr>
            <a:spLocks noGrp="1"/>
          </p:cNvSpPr>
          <p:nvPr>
            <p:ph idx="1"/>
          </p:nvPr>
        </p:nvSpPr>
        <p:spPr/>
        <p:txBody>
          <a:bodyPr/>
          <a:lstStyle/>
          <a:p>
            <a:pPr algn="just">
              <a:buNone/>
            </a:pPr>
            <a:r>
              <a:rPr lang="en-US" b="1" dirty="0" smtClean="0"/>
              <a:t>food or drinks that are high in calories, fats, or sugars, but have no real nutritional value</a:t>
            </a:r>
            <a:endParaRPr lang="en-US" b="1" dirty="0"/>
          </a:p>
        </p:txBody>
      </p:sp>
      <p:sp>
        <p:nvSpPr>
          <p:cNvPr id="4" name="Action Button: Back or Previous 3">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algn="ctr">
              <a:buNone/>
            </a:pPr>
            <a:r>
              <a:rPr lang="en-US" b="1" dirty="0" smtClean="0"/>
              <a:t>How many food groups are in the USDA’s Food Pyramid?</a:t>
            </a:r>
            <a:endParaRPr lang="en-US" b="1" dirty="0"/>
          </a:p>
        </p:txBody>
      </p:sp>
      <p:sp>
        <p:nvSpPr>
          <p:cNvPr id="4" name="Action Button: Home 3">
            <a:hlinkClick r:id="rId2" action="ppaction://hlinksldjump"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rId3"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2</a:t>
            </a:r>
            <a:endParaRPr lang="en-US" dirty="0"/>
          </a:p>
        </p:txBody>
      </p:sp>
      <p:sp>
        <p:nvSpPr>
          <p:cNvPr id="3" name="Content Placeholder 2"/>
          <p:cNvSpPr>
            <a:spLocks noGrp="1"/>
          </p:cNvSpPr>
          <p:nvPr>
            <p:ph idx="1"/>
          </p:nvPr>
        </p:nvSpPr>
        <p:spPr/>
        <p:txBody>
          <a:bodyPr/>
          <a:lstStyle/>
          <a:p>
            <a:pPr algn="ctr">
              <a:buNone/>
            </a:pPr>
            <a:r>
              <a:rPr lang="en-US" b="1" dirty="0" smtClean="0"/>
              <a:t>six</a:t>
            </a:r>
          </a:p>
          <a:p>
            <a:pPr lvl="1">
              <a:buNone/>
            </a:pPr>
            <a:r>
              <a:rPr lang="en-US" sz="2400" b="1" dirty="0" smtClean="0"/>
              <a:t>(grains, vegetables, fruits, milk, meat &amp; beans, oils)</a:t>
            </a:r>
          </a:p>
          <a:p>
            <a:pPr lvl="1">
              <a:buNone/>
            </a:pPr>
            <a:endParaRPr lang="en-US" dirty="0"/>
          </a:p>
        </p:txBody>
      </p:sp>
      <p:sp>
        <p:nvSpPr>
          <p:cNvPr id="4" name="Action Button: Forward or Next 3">
            <a:hlinkClick r:id="rId2" action="ppaction://hlinksldjump" highlightClick="1"/>
          </p:cNvPr>
          <p:cNvSpPr/>
          <p:nvPr/>
        </p:nvSpPr>
        <p:spPr>
          <a:xfrm>
            <a:off x="6934200" y="6172200"/>
            <a:ext cx="914400" cy="685800"/>
          </a:xfrm>
          <a:prstGeom prst="actionButtonForwardNext">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4114800" y="6172200"/>
            <a:ext cx="914400" cy="685800"/>
          </a:xfrm>
          <a:prstGeom prst="actionButtonHome">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295400" y="6172200"/>
            <a:ext cx="914400" cy="685800"/>
          </a:xfrm>
          <a:prstGeom prst="actionButtonBackPrevious">
            <a:avLst/>
          </a:prstGeom>
          <a:solidFill>
            <a:schemeClr val="tx1"/>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432</TotalTime>
  <Words>688</Words>
  <Application>Microsoft Office PowerPoint</Application>
  <PresentationFormat>On-screen Show (4:3)</PresentationFormat>
  <Paragraphs>131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Module</vt:lpstr>
      <vt:lpstr> Are You Living A  Healthy Lifestyle?  Created by: Natalie Cates</vt:lpstr>
      <vt:lpstr>Standards</vt:lpstr>
      <vt:lpstr>Directions</vt:lpstr>
      <vt:lpstr>Score Card</vt:lpstr>
      <vt:lpstr>Game Board</vt:lpstr>
      <vt:lpstr>Question 1</vt:lpstr>
      <vt:lpstr>Answer 1</vt:lpstr>
      <vt:lpstr>Question 2</vt:lpstr>
      <vt:lpstr>Answer 2</vt:lpstr>
      <vt:lpstr>Question 3</vt:lpstr>
      <vt:lpstr>Answer 3</vt:lpstr>
      <vt:lpstr>Question 4</vt:lpstr>
      <vt:lpstr>Answer 4</vt:lpstr>
      <vt:lpstr>Question 5</vt:lpstr>
      <vt:lpstr>Answer 5</vt:lpstr>
      <vt:lpstr>Question 6</vt:lpstr>
      <vt:lpstr>Answer 6</vt:lpstr>
      <vt:lpstr>Question 7</vt:lpstr>
      <vt:lpstr>Answer 7</vt:lpstr>
      <vt:lpstr>Question 8</vt:lpstr>
      <vt:lpstr>Answer 8</vt:lpstr>
      <vt:lpstr>Question 9</vt:lpstr>
      <vt:lpstr>Answer 9</vt:lpstr>
      <vt:lpstr>Question 10</vt:lpstr>
      <vt:lpstr>Answer 10</vt:lpstr>
      <vt:lpstr>Question 11</vt:lpstr>
      <vt:lpstr>Answer 11</vt:lpstr>
      <vt:lpstr>Question 12</vt:lpstr>
      <vt:lpstr>Answer 12</vt:lpstr>
      <vt:lpstr>Question 13</vt:lpstr>
      <vt:lpstr>Answer 13</vt:lpstr>
      <vt:lpstr>Question 14</vt:lpstr>
      <vt:lpstr>Answer 14</vt:lpstr>
      <vt:lpstr>Question 15</vt:lpstr>
      <vt:lpstr>Answer 15</vt:lpstr>
      <vt:lpstr>Question 16</vt:lpstr>
      <vt:lpstr>Answer 16</vt:lpstr>
      <vt:lpstr>Question 17</vt:lpstr>
      <vt:lpstr>Answer 17</vt:lpstr>
      <vt:lpstr>Question 18</vt:lpstr>
      <vt:lpstr>Answer 18</vt:lpstr>
      <vt:lpstr>Question 19</vt:lpstr>
      <vt:lpstr>Answer 19</vt:lpstr>
      <vt:lpstr>Question 20</vt:lpstr>
      <vt:lpstr>Answer 20</vt:lpstr>
    </vt:vector>
  </TitlesOfParts>
  <Company>Union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Title </dc:title>
  <dc:creator>Computing Services</dc:creator>
  <cp:lastModifiedBy>Computing Services</cp:lastModifiedBy>
  <cp:revision>61</cp:revision>
  <dcterms:created xsi:type="dcterms:W3CDTF">2009-07-14T23:32:16Z</dcterms:created>
  <dcterms:modified xsi:type="dcterms:W3CDTF">2009-07-21T23:55:45Z</dcterms:modified>
</cp:coreProperties>
</file>